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409" r:id="rId8"/>
    <p:sldId id="373" r:id="rId9"/>
    <p:sldId id="262" r:id="rId10"/>
    <p:sldId id="374" r:id="rId11"/>
    <p:sldId id="268" r:id="rId12"/>
    <p:sldId id="375" r:id="rId13"/>
    <p:sldId id="300" r:id="rId14"/>
    <p:sldId id="376" r:id="rId15"/>
    <p:sldId id="302" r:id="rId16"/>
    <p:sldId id="377" r:id="rId17"/>
    <p:sldId id="362" r:id="rId18"/>
    <p:sldId id="378" r:id="rId19"/>
    <p:sldId id="306" r:id="rId20"/>
    <p:sldId id="379" r:id="rId21"/>
    <p:sldId id="360" r:id="rId22"/>
    <p:sldId id="380" r:id="rId23"/>
    <p:sldId id="366" r:id="rId24"/>
    <p:sldId id="408" r:id="rId25"/>
    <p:sldId id="308" r:id="rId26"/>
    <p:sldId id="407" r:id="rId27"/>
    <p:sldId id="368" r:id="rId28"/>
    <p:sldId id="406" r:id="rId29"/>
    <p:sldId id="310" r:id="rId30"/>
    <p:sldId id="405" r:id="rId31"/>
    <p:sldId id="312" r:id="rId32"/>
    <p:sldId id="404" r:id="rId33"/>
    <p:sldId id="364" r:id="rId34"/>
    <p:sldId id="403" r:id="rId35"/>
    <p:sldId id="314" r:id="rId36"/>
    <p:sldId id="402" r:id="rId37"/>
    <p:sldId id="316" r:id="rId38"/>
    <p:sldId id="401" r:id="rId39"/>
    <p:sldId id="318" r:id="rId40"/>
    <p:sldId id="400" r:id="rId41"/>
    <p:sldId id="320" r:id="rId42"/>
    <p:sldId id="399" r:id="rId43"/>
    <p:sldId id="322" r:id="rId44"/>
    <p:sldId id="398" r:id="rId45"/>
    <p:sldId id="324" r:id="rId46"/>
    <p:sldId id="397" r:id="rId47"/>
    <p:sldId id="326" r:id="rId48"/>
    <p:sldId id="396" r:id="rId49"/>
    <p:sldId id="337" r:id="rId50"/>
    <p:sldId id="395" r:id="rId51"/>
    <p:sldId id="339" r:id="rId52"/>
    <p:sldId id="394" r:id="rId53"/>
    <p:sldId id="341" r:id="rId54"/>
    <p:sldId id="393" r:id="rId55"/>
    <p:sldId id="343" r:id="rId56"/>
    <p:sldId id="392" r:id="rId57"/>
    <p:sldId id="372" r:id="rId58"/>
    <p:sldId id="391" r:id="rId59"/>
    <p:sldId id="370" r:id="rId60"/>
    <p:sldId id="390" r:id="rId61"/>
    <p:sldId id="352" r:id="rId62"/>
    <p:sldId id="389" r:id="rId63"/>
    <p:sldId id="354" r:id="rId64"/>
    <p:sldId id="388" r:id="rId65"/>
    <p:sldId id="357" r:id="rId66"/>
    <p:sldId id="387" r:id="rId67"/>
    <p:sldId id="345" r:id="rId68"/>
    <p:sldId id="386" r:id="rId69"/>
    <p:sldId id="347" r:id="rId70"/>
    <p:sldId id="385"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1"/>
    <p:restoredTop sz="96327"/>
  </p:normalViewPr>
  <p:slideViewPr>
    <p:cSldViewPr snapToObjects="1">
      <p:cViewPr varScale="1">
        <p:scale>
          <a:sx n="147" d="100"/>
          <a:sy n="147" d="100"/>
        </p:scale>
        <p:origin x="1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userDrawn="1"/>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8" y="2236026"/>
            <a:ext cx="5607059" cy="1071497"/>
          </a:xfrm>
        </p:spPr>
        <p:txBody>
          <a:bodyPr>
            <a:noAutofit/>
          </a:bodyPr>
          <a:lstStyle>
            <a:lvl1pPr algn="ctr">
              <a:defRPr sz="9260">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7" y="3275831"/>
            <a:ext cx="5607059" cy="250711"/>
          </a:xfrm>
        </p:spPr>
        <p:txBody>
          <a:bodyPr>
            <a:normAutofit/>
          </a:bodyPr>
          <a:lstStyle>
            <a:lvl1pPr marL="0" indent="0" algn="ctr">
              <a:buNone/>
              <a:defRPr sz="1030">
                <a:solidFill>
                  <a:schemeClr val="tx1">
                    <a:lumMod val="50000"/>
                    <a:lumOff val="50000"/>
                  </a:schemeClr>
                </a:solidFill>
                <a:latin typeface="Ubuntu" panose="020B0504030602030204" pitchFamily="34" charset="0"/>
              </a:defRPr>
            </a:lvl1pPr>
            <a:lvl2pPr marL="369555" indent="0">
              <a:buNone/>
              <a:defRPr/>
            </a:lvl2pPr>
            <a:lvl3pPr marL="739110" indent="0">
              <a:buNone/>
              <a:defRPr/>
            </a:lvl3pPr>
            <a:lvl4pPr marL="1108665" indent="0">
              <a:buNone/>
              <a:defRPr/>
            </a:lvl4pPr>
            <a:lvl5pPr marL="1478219" indent="0">
              <a:buNone/>
              <a:defRPr/>
            </a:lvl5pPr>
          </a:lstStyle>
          <a:p>
            <a:pPr lvl="0"/>
            <a:r>
              <a:rPr lang="en-NL" dirty="0"/>
              <a:t>Subtitle here</a:t>
            </a:r>
          </a:p>
        </p:txBody>
      </p:sp>
    </p:spTree>
    <p:extLst>
      <p:ext uri="{BB962C8B-B14F-4D97-AF65-F5344CB8AC3E}">
        <p14:creationId xmlns:p14="http://schemas.microsoft.com/office/powerpoint/2010/main" val="1127734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709" r:id="rId6"/>
    <p:sldLayoutId id="2147483710" r:id="rId7"/>
    <p:sldLayoutId id="2147483711" r:id="rId8"/>
    <p:sldLayoutId id="2147483712" r:id="rId9"/>
    <p:sldLayoutId id="2147483691" r:id="rId10"/>
    <p:sldLayoutId id="2147483713" r:id="rId11"/>
    <p:sldLayoutId id="2147483685" r:id="rId12"/>
    <p:sldLayoutId id="2147483686" r:id="rId13"/>
    <p:sldLayoutId id="2147483687" r:id="rId14"/>
    <p:sldLayoutId id="2147483688" r:id="rId15"/>
    <p:sldLayoutId id="2147483689" r:id="rId16"/>
    <p:sldLayoutId id="2147483690" r:id="rId17"/>
    <p:sldLayoutId id="2147483692" r:id="rId18"/>
    <p:sldLayoutId id="2147483693" r:id="rId19"/>
    <p:sldLayoutId id="2147483694" r:id="rId20"/>
    <p:sldLayoutId id="2147483695" r:id="rId21"/>
    <p:sldLayoutId id="2147483673" r:id="rId22"/>
    <p:sldLayoutId id="2147483674" r:id="rId23"/>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3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91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79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96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69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6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245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5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763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07056"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itle 5">
            <a:extLst>
              <a:ext uri="{FF2B5EF4-FFF2-40B4-BE49-F238E27FC236}">
                <a16:creationId xmlns:a16="http://schemas.microsoft.com/office/drawing/2014/main" id="{28EB4885-7F92-2C4B-AD1F-33AE7317C36B}"/>
              </a:ext>
            </a:extLst>
          </p:cNvPr>
          <p:cNvSpPr>
            <a:spLocks noGrp="1"/>
          </p:cNvSpPr>
          <p:nvPr>
            <p:ph type="title"/>
          </p:nvPr>
        </p:nvSpPr>
        <p:spPr/>
        <p:txBody>
          <a:bodyPr/>
          <a:lstStyle/>
          <a:p>
            <a:r>
              <a:rPr lang="en-NL" dirty="0"/>
              <a:t>CURRENT VALUE</a:t>
            </a:r>
          </a:p>
        </p:txBody>
      </p:sp>
      <p:sp>
        <p:nvSpPr>
          <p:cNvPr id="7" name="Text Placeholder 6">
            <a:extLst>
              <a:ext uri="{FF2B5EF4-FFF2-40B4-BE49-F238E27FC236}">
                <a16:creationId xmlns:a16="http://schemas.microsoft.com/office/drawing/2014/main" id="{BA8B0553-9CE3-D944-B374-86C62E94CBDE}"/>
              </a:ext>
            </a:extLst>
          </p:cNvPr>
          <p:cNvSpPr>
            <a:spLocks noGrp="1"/>
          </p:cNvSpPr>
          <p:nvPr>
            <p:ph type="body" sz="quarter" idx="10"/>
          </p:nvPr>
        </p:nvSpPr>
        <p:spPr/>
        <p:txBody>
          <a:bodyPr/>
          <a:lstStyle/>
          <a:p>
            <a:r>
              <a:rPr lang="en-NL" dirty="0"/>
              <a:t>The Value that the product delivers today</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234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8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1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72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34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29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339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482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978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96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00D87AC6-007A-0048-966F-97E17DF2224B}"/>
              </a:ext>
            </a:extLst>
          </p:cNvPr>
          <p:cNvSpPr>
            <a:spLocks noGrp="1"/>
          </p:cNvSpPr>
          <p:nvPr>
            <p:ph type="title"/>
          </p:nvPr>
        </p:nvSpPr>
        <p:spPr/>
        <p:txBody>
          <a:bodyPr/>
          <a:lstStyle/>
          <a:p>
            <a:r>
              <a:rPr lang="en-NL" sz="8000" dirty="0"/>
              <a:t>UNREALIZED VALUE</a:t>
            </a:r>
          </a:p>
        </p:txBody>
      </p:sp>
      <p:sp>
        <p:nvSpPr>
          <p:cNvPr id="3" name="Text Placeholder 2">
            <a:extLst>
              <a:ext uri="{FF2B5EF4-FFF2-40B4-BE49-F238E27FC236}">
                <a16:creationId xmlns:a16="http://schemas.microsoft.com/office/drawing/2014/main" id="{C6294746-B16D-034A-9044-41725A05873E}"/>
              </a:ext>
            </a:extLst>
          </p:cNvPr>
          <p:cNvSpPr>
            <a:spLocks noGrp="1"/>
          </p:cNvSpPr>
          <p:nvPr>
            <p:ph type="body" sz="quarter" idx="10"/>
          </p:nvPr>
        </p:nvSpPr>
        <p:spPr/>
        <p:txBody>
          <a:bodyPr>
            <a:noAutofit/>
          </a:bodyPr>
          <a:lstStyle/>
          <a:p>
            <a:r>
              <a:rPr lang="en-GB" sz="1000" dirty="0">
                <a:solidFill>
                  <a:schemeClr val="bg1">
                    <a:lumMod val="50000"/>
                  </a:schemeClr>
                </a:solidFill>
              </a:rPr>
              <a:t>The potential future value that </a:t>
            </a:r>
            <a:r>
              <a:rPr lang="en-GB" sz="1000" i="1" dirty="0">
                <a:solidFill>
                  <a:schemeClr val="bg1">
                    <a:lumMod val="50000"/>
                  </a:schemeClr>
                </a:solidFill>
              </a:rPr>
              <a:t>could be</a:t>
            </a:r>
            <a:r>
              <a:rPr lang="en-GB" sz="1000" dirty="0">
                <a:solidFill>
                  <a:schemeClr val="bg1">
                    <a:lumMod val="50000"/>
                  </a:schemeClr>
                </a:solidFill>
              </a:rPr>
              <a:t> realized </a:t>
            </a:r>
          </a:p>
          <a:p>
            <a:r>
              <a:rPr lang="en-GB" sz="1000" dirty="0">
                <a:solidFill>
                  <a:schemeClr val="bg1">
                    <a:lumMod val="50000"/>
                  </a:schemeClr>
                </a:solidFill>
              </a:rPr>
              <a:t>if the organization met the needs of all potential customers or users</a:t>
            </a:r>
            <a:endParaRPr lang="en-NL" sz="1000" dirty="0">
              <a:solidFill>
                <a:schemeClr val="bg1">
                  <a:lumMod val="50000"/>
                </a:schemeClr>
              </a:solidFill>
            </a:endParaRPr>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465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8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028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10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53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44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9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896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069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 name="Title 2">
            <a:extLst>
              <a:ext uri="{FF2B5EF4-FFF2-40B4-BE49-F238E27FC236}">
                <a16:creationId xmlns:a16="http://schemas.microsoft.com/office/drawing/2014/main" id="{51F060D8-2C5A-FE48-BEE9-4A24C6E1B116}"/>
              </a:ext>
            </a:extLst>
          </p:cNvPr>
          <p:cNvSpPr>
            <a:spLocks noGrp="1"/>
          </p:cNvSpPr>
          <p:nvPr>
            <p:ph type="title"/>
          </p:nvPr>
        </p:nvSpPr>
        <p:spPr/>
        <p:txBody>
          <a:bodyPr/>
          <a:lstStyle/>
          <a:p>
            <a:r>
              <a:rPr lang="en-NL" sz="8000" dirty="0"/>
              <a:t>TIME TO MARKET</a:t>
            </a:r>
          </a:p>
        </p:txBody>
      </p:sp>
      <p:sp>
        <p:nvSpPr>
          <p:cNvPr id="4" name="Text Placeholder 3">
            <a:extLst>
              <a:ext uri="{FF2B5EF4-FFF2-40B4-BE49-F238E27FC236}">
                <a16:creationId xmlns:a16="http://schemas.microsoft.com/office/drawing/2014/main" id="{D04D6BCD-B825-2D42-B35B-30C88348C86E}"/>
              </a:ext>
            </a:extLst>
          </p:cNvPr>
          <p:cNvSpPr>
            <a:spLocks noGrp="1"/>
          </p:cNvSpPr>
          <p:nvPr>
            <p:ph type="body" sz="quarter" idx="10"/>
          </p:nvPr>
        </p:nvSpPr>
        <p:spPr/>
        <p:txBody>
          <a:bodyPr>
            <a:normAutofit/>
          </a:bodyPr>
          <a:lstStyle/>
          <a:p>
            <a:r>
              <a:rPr lang="en-GB" dirty="0">
                <a:solidFill>
                  <a:schemeClr val="bg1">
                    <a:lumMod val="50000"/>
                  </a:schemeClr>
                </a:solidFill>
              </a:rPr>
              <a:t>The organization’s ability to quickly deliver new capabilities, services, or products</a:t>
            </a:r>
            <a:endParaRPr lang="en-NL" dirty="0">
              <a:solidFill>
                <a:schemeClr val="bg1">
                  <a:lumMod val="50000"/>
                </a:schemeClr>
              </a:solidFill>
            </a:endParaRPr>
          </a:p>
        </p:txBody>
      </p:sp>
    </p:spTree>
    <p:extLst>
      <p:ext uri="{BB962C8B-B14F-4D97-AF65-F5344CB8AC3E}">
        <p14:creationId xmlns:p14="http://schemas.microsoft.com/office/powerpoint/2010/main" val="1241357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29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B54222D9-6941-D84F-A10D-B1A6208B9877}"/>
              </a:ext>
            </a:extLst>
          </p:cNvPr>
          <p:cNvSpPr>
            <a:spLocks noGrp="1"/>
          </p:cNvSpPr>
          <p:nvPr>
            <p:ph type="title"/>
          </p:nvPr>
        </p:nvSpPr>
        <p:spPr/>
        <p:txBody>
          <a:bodyPr anchor="b"/>
          <a:lstStyle/>
          <a:p>
            <a:r>
              <a:rPr lang="en-NL" sz="6600" dirty="0"/>
              <a:t>ABILITY TO INNOVATE</a:t>
            </a:r>
          </a:p>
        </p:txBody>
      </p:sp>
      <p:sp>
        <p:nvSpPr>
          <p:cNvPr id="5" name="Text Placeholder 4">
            <a:extLst>
              <a:ext uri="{FF2B5EF4-FFF2-40B4-BE49-F238E27FC236}">
                <a16:creationId xmlns:a16="http://schemas.microsoft.com/office/drawing/2014/main" id="{03C0D343-08E7-D143-A207-F82BA1F406C8}"/>
              </a:ext>
            </a:extLst>
          </p:cNvPr>
          <p:cNvSpPr>
            <a:spLocks noGrp="1"/>
          </p:cNvSpPr>
          <p:nvPr>
            <p:ph type="body" sz="quarter" idx="10"/>
          </p:nvPr>
        </p:nvSpPr>
        <p:spPr/>
        <p:txBody>
          <a:bodyPr>
            <a:noAutofit/>
          </a:bodyPr>
          <a:lstStyle/>
          <a:p>
            <a:r>
              <a:rPr lang="en-GB" dirty="0">
                <a:solidFill>
                  <a:schemeClr val="bg1">
                    <a:lumMod val="50000"/>
                  </a:schemeClr>
                </a:solidFill>
              </a:rPr>
              <a:t>The effectiveness of an organization to deliver new capabilities </a:t>
            </a:r>
          </a:p>
          <a:p>
            <a:r>
              <a:rPr lang="en-GB" dirty="0">
                <a:solidFill>
                  <a:schemeClr val="bg1">
                    <a:lumMod val="50000"/>
                  </a:schemeClr>
                </a:solidFill>
              </a:rPr>
              <a:t>that might better meet customer needs</a:t>
            </a:r>
            <a:endParaRPr lang="en-NL" dirty="0">
              <a:solidFill>
                <a:schemeClr val="bg1">
                  <a:lumMod val="50000"/>
                </a:schemeClr>
              </a:solidFill>
            </a:endParaRP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TotalTime>
  <Words>649</Words>
  <Application>Microsoft Macintosh PowerPoint</Application>
  <PresentationFormat>Custom</PresentationFormat>
  <Paragraphs>68</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Ubuntu</vt:lpstr>
      <vt:lpstr>Marvel</vt:lpstr>
      <vt:lpstr>Calibri</vt:lpstr>
      <vt:lpstr>Arial</vt:lpstr>
      <vt:lpstr>Calibri Light</vt:lpstr>
      <vt:lpstr>Ubuntu Light</vt:lpstr>
      <vt:lpstr>Office Theme</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Customer Satisfaction</vt:lpstr>
      <vt:lpstr>PowerPoint Presentation</vt:lpstr>
      <vt:lpstr>Defect Trends</vt:lpstr>
      <vt:lpstr>PowerPoint Presentation</vt:lpstr>
      <vt:lpstr>Product  Cost Ratio</vt:lpstr>
      <vt:lpstr>PowerPoint Presentation</vt:lpstr>
      <vt:lpstr>Change  Failure Rate</vt:lpstr>
      <vt:lpstr>PowerPoint Presentation</vt:lpstr>
      <vt:lpstr>Installed  Version Index</vt:lpstr>
      <vt:lpstr>PowerPoint Presentation</vt:lpstr>
      <vt:lpstr>Desired Customer Experience or satisfaction</vt:lpstr>
      <vt:lpstr>PowerPoint Presentation</vt:lpstr>
      <vt:lpstr>Time to remove Impediment</vt:lpstr>
      <vt:lpstr>PowerPoint Presentation</vt:lpstr>
      <vt:lpstr>Build &amp; Integration Frequency</vt:lpstr>
      <vt:lpstr>PowerPoint Presentation</vt:lpstr>
      <vt:lpstr>Time to Pivot</vt:lpstr>
      <vt:lpstr>PowerPoint Presentation</vt:lpstr>
      <vt:lpstr>Production Incident Count</vt:lpstr>
      <vt:lpstr>PowerPoint Presentation</vt:lpstr>
      <vt:lpstr>Release  Stabilization  Period</vt:lpstr>
      <vt:lpstr>PowerPoint Presentation</vt:lpstr>
      <vt:lpstr> Lead Time  for Changes</vt:lpstr>
      <vt:lpstr>PowerPoint Presentation</vt:lpstr>
      <vt:lpstr>Market Share</vt:lpstr>
      <vt:lpstr>PowerPoint Presentation</vt:lpstr>
      <vt:lpstr>Customer  Cycle Time</vt:lpstr>
      <vt:lpstr>PowerPoint Presentation</vt:lpstr>
      <vt:lpstr>Time-to-Learn</vt:lpstr>
      <vt:lpstr>PowerPoint Presentation</vt:lpstr>
      <vt:lpstr>Employee Satisfaction</vt:lpstr>
      <vt:lpstr>PowerPoint Presentation</vt:lpstr>
      <vt:lpstr>Customer  Usage Index</vt:lpstr>
      <vt:lpstr>PowerPoint Presentation</vt:lpstr>
      <vt:lpstr>Revenue  per Employee</vt:lpstr>
      <vt:lpstr>PowerPoint Presentation</vt:lpstr>
      <vt:lpstr>Release  Frequency</vt:lpstr>
      <vt:lpstr>PowerPoint Presentation</vt:lpstr>
      <vt:lpstr>Mean Time  to Repair</vt:lpstr>
      <vt:lpstr>PowerPoint Presentation</vt:lpstr>
      <vt:lpstr>Lead Time</vt:lpstr>
      <vt:lpstr>PowerPoint Presentation</vt:lpstr>
      <vt:lpstr>Innovation Rate</vt:lpstr>
      <vt:lpstr>PowerPoint Presentation</vt:lpstr>
      <vt:lpstr>On-Product Index</vt:lpstr>
      <vt:lpstr>PowerPoint Presentation</vt:lpstr>
      <vt:lpstr> Deployment Frequency</vt:lpstr>
      <vt:lpstr>PowerPoint Presentation</vt:lpstr>
      <vt:lpstr>Technical Debt</vt:lpstr>
      <vt:lpstr>PowerPoint Presentation</vt:lpstr>
      <vt:lpstr>Time to  Restore Service</vt:lpstr>
      <vt:lpstr>PowerPoint Presentation</vt:lpstr>
      <vt:lpstr>Active (Product) Code Branches</vt:lpstr>
      <vt:lpstr>PowerPoint Presentation</vt:lpstr>
      <vt:lpstr>Time Spent Merging Code Between Branches</vt:lpstr>
      <vt:lpstr>PowerPoint Presentation</vt:lpstr>
      <vt:lpstr>Time Spent  Context-Switching</vt:lpstr>
      <vt:lpstr>PowerPoint Presentation</vt:lpstr>
      <vt:lpstr>Customer or User Satisfaction Gap</vt:lpstr>
      <vt:lpstr>PowerPoint Presentation</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273</cp:revision>
  <dcterms:created xsi:type="dcterms:W3CDTF">2020-03-02T18:23:14Z</dcterms:created>
  <dcterms:modified xsi:type="dcterms:W3CDTF">2022-02-10T13:48:46Z</dcterms:modified>
</cp:coreProperties>
</file>